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50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67816-C5C8-4C13-BF40-ED6684020BF8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758C7-FDFF-4210-8FAD-DEB6961A6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8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3AEC-CAF7-41CC-A557-1D7990D9C86C}" type="datetime1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7800" y="6356350"/>
            <a:ext cx="6248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From Chemosensory Transduction: The Detection of Odors, Tastes, and Other </a:t>
            </a:r>
            <a:r>
              <a:rPr lang="en-US" dirty="0" err="1" smtClean="0"/>
              <a:t>Chemostimuli</a:t>
            </a:r>
            <a:r>
              <a:rPr lang="en-US" dirty="0" smtClean="0"/>
              <a:t> , Copyright © 2016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16AC742-6368-45CA-BF68-89A4CBB5E3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99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6A3E-23DB-4026-B59A-66A624A9F933}" type="datetime1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Chemosensory Transduction: The Detection of Odors, Tastes, and Other Chemostimuli , 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C742-6368-45CA-BF68-89A4CBB5E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9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0F90-80DB-42D6-8163-97623F4CD404}" type="datetime1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Chemosensory Transduction: The Detection of Odors, Tastes, and Other Chemostimuli , 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C742-6368-45CA-BF68-89A4CBB5E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9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43E0-3B7A-496A-B60C-F710A6DA68C0}" type="datetime1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From Chemosensory Transduction: The Detection of Odors, Tastes, and Other </a:t>
            </a:r>
            <a:r>
              <a:rPr lang="en-US" dirty="0" err="1" smtClean="0"/>
              <a:t>Chemostimuli</a:t>
            </a:r>
            <a:r>
              <a:rPr lang="en-US" dirty="0" smtClean="0"/>
              <a:t>, Copyright © 2016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C742-6368-45CA-BF68-89A4CBB5E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15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213FC-D8CE-4AF5-A6C2-3E28AF438FB1}" type="datetime1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Chemosensory Transduction: The Detection of Odors, Tastes, and Other Chemostimuli , 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C742-6368-45CA-BF68-89A4CBB5E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6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6984-F554-4C3C-A505-347D49DB27B5}" type="datetime1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Chemosensory Transduction: The Detection of Odors, Tastes, and Other Chemostimuli , Copyright © 2016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C742-6368-45CA-BF68-89A4CBB5E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7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C5FD-F87C-4A1F-9CB3-E3318126A460}" type="datetime1">
              <a:rPr lang="en-US" smtClean="0"/>
              <a:t>5/12/2016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Chemosensory Transduction: The Detection of Odors, Tastes, and Other Chemostimuli , Copyright © 2016 Elsevier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C742-6368-45CA-BF68-89A4CBB5E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5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A140-4EF5-4B0B-AAE4-AF0CE05A1A56}" type="datetime1">
              <a:rPr lang="en-US" smtClean="0"/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Chemosensory Transduction: The Detection of Odors, Tastes, and Other Chemostimuli , Copyright © 2016 Elsevier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C742-6368-45CA-BF68-89A4CBB5E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20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0DB4-565E-497D-B321-DFE542FAB47E}" type="datetime1">
              <a:rPr lang="en-US" smtClean="0"/>
              <a:t>5/12/2016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Chemosensory Transduction: The Detection of Odors, Tastes, and Other Chemostimuli , Copyright © 2016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C742-6368-45CA-BF68-89A4CBB5E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5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D861-94A8-4776-8B3A-C71C02216574}" type="datetime1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Chemosensory Transduction: The Detection of Odors, Tastes, and Other Chemostimuli , Copyright © 2016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C742-6368-45CA-BF68-89A4CBB5E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3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6A4A-0CA4-4E3E-9A9B-5139FCECE1CC}" type="datetime1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Chemosensory Transduction: The Detection of Odors, Tastes, and Other Chemostimuli , Copyright © 2016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C742-6368-45CA-BF68-89A4CBB5E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4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E6AA0-AC46-4ADA-B1EC-AAE253B82D30}" type="datetime1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From Chemosensory Transduction: The Detection of Odors, Tastes, and Other Chemostimuli , 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AC742-6368-45CA-BF68-89A4CBB5E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9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rand.org/pubs/monographs/MG191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rmy.mil/images/2007/03/21/346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1375"/>
            <a:ext cx="7772400" cy="1470025"/>
          </a:xfrm>
        </p:spPr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407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742801"/>
            <a:ext cx="86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Figure 1 </a:t>
            </a:r>
            <a:r>
              <a:rPr lang="en-US" sz="1200" dirty="0"/>
              <a:t>The deployment cycle.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324600"/>
            <a:ext cx="65532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</a:rPr>
              <a:t>From Stress:  Concepts, Cognition, Emotion, and </a:t>
            </a:r>
            <a:r>
              <a:rPr lang="en-US" sz="1000" dirty="0" smtClean="0">
                <a:solidFill>
                  <a:schemeClr val="tx1"/>
                </a:solidFill>
              </a:rPr>
              <a:t>Behavior</a:t>
            </a:r>
            <a:r>
              <a:rPr lang="en-US" sz="1000" i="1" dirty="0">
                <a:solidFill>
                  <a:schemeClr val="tx1"/>
                </a:solidFill>
              </a:rPr>
              <a:t>,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Copyright </a:t>
            </a:r>
            <a:r>
              <a:rPr lang="en-US" sz="1000" dirty="0">
                <a:solidFill>
                  <a:schemeClr val="tx1"/>
                </a:solidFill>
              </a:rPr>
              <a:t>© 2016 Elsevier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C742-6368-45CA-BF68-89A4CBB5E3AF}" type="slidenum">
              <a:rPr lang="en-US" smtClean="0"/>
              <a:t>2</a:t>
            </a:fld>
            <a:endParaRPr lang="en-US" dirty="0"/>
          </a:p>
        </p:txBody>
      </p:sp>
      <p:pic>
        <p:nvPicPr>
          <p:cNvPr id="2" name="Picture 2" descr="W:\Projects\Active\Thapasya\2016\S&amp;T\Companion\Fink_COMP_SITE\JPG\Chapter45\f45-01-9780128009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2428"/>
            <a:ext cx="5029200" cy="479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742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5626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Figure </a:t>
            </a:r>
            <a:r>
              <a:rPr lang="en-US" sz="1200" b="1" dirty="0" smtClean="0"/>
              <a:t>2 </a:t>
            </a:r>
            <a:r>
              <a:rPr lang="en-US" sz="1200" dirty="0"/>
              <a:t>Combat stress triage model.</a:t>
            </a:r>
          </a:p>
          <a:p>
            <a:r>
              <a:rPr lang="en-US" sz="1200" dirty="0"/>
              <a:t>Reproduced from </a:t>
            </a:r>
            <a:r>
              <a:rPr lang="en-US" sz="1200" dirty="0" err="1"/>
              <a:t>Helmus</a:t>
            </a:r>
            <a:r>
              <a:rPr lang="en-US" sz="1200" dirty="0"/>
              <a:t> TC, Glen RW. Steeling the mind: combat stress reactions and their implications for urban warfare. RAND Center for Military Health Policy Research, </a:t>
            </a:r>
            <a:r>
              <a:rPr lang="en-US" sz="1200" u="sng" dirty="0">
                <a:hlinkClick r:id="rId2"/>
              </a:rPr>
              <a:t>http://www.rand.org/pubs/monographs/MG191.html</a:t>
            </a:r>
            <a:r>
              <a:rPr lang="en-US" sz="1200" dirty="0"/>
              <a:t>; Published 2005 Accessed 26.04.15.</a:t>
            </a:r>
            <a:endParaRPr lang="en-US" sz="1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324600"/>
            <a:ext cx="65532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</a:rPr>
              <a:t>From Stress:  Concepts, Cognition, Emotion, and </a:t>
            </a:r>
            <a:r>
              <a:rPr lang="en-US" sz="1000" dirty="0" smtClean="0">
                <a:solidFill>
                  <a:schemeClr val="tx1"/>
                </a:solidFill>
              </a:rPr>
              <a:t>Behavior</a:t>
            </a:r>
            <a:r>
              <a:rPr lang="en-US" sz="1000" i="1" dirty="0">
                <a:solidFill>
                  <a:schemeClr val="tx1"/>
                </a:solidFill>
              </a:rPr>
              <a:t>,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Copyright </a:t>
            </a:r>
            <a:r>
              <a:rPr lang="en-US" sz="1000" dirty="0">
                <a:solidFill>
                  <a:schemeClr val="tx1"/>
                </a:solidFill>
              </a:rPr>
              <a:t>© 2016 Elsevier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C742-6368-45CA-BF68-89A4CBB5E3AF}" type="slidenum">
              <a:rPr lang="en-US" smtClean="0"/>
              <a:t>3</a:t>
            </a:fld>
            <a:endParaRPr lang="en-US" dirty="0"/>
          </a:p>
        </p:txBody>
      </p:sp>
      <p:pic>
        <p:nvPicPr>
          <p:cNvPr id="2050" name="Picture 2" descr="W:\Projects\Active\Thapasya\2016\S&amp;T\Companion\Fink_COMP_SITE\JPG\Chapter45\f45-02-97801280095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54928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927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5626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Figure </a:t>
            </a:r>
            <a:r>
              <a:rPr lang="en-US" sz="1200" b="1" dirty="0" smtClean="0"/>
              <a:t>3 </a:t>
            </a:r>
            <a:r>
              <a:rPr lang="en-US" sz="1200" dirty="0"/>
              <a:t>United States Army, 2007. Sgt. </a:t>
            </a:r>
            <a:r>
              <a:rPr lang="en-US" sz="1200" dirty="0" err="1"/>
              <a:t>Auralie</a:t>
            </a:r>
            <a:r>
              <a:rPr lang="en-US" sz="1200" dirty="0"/>
              <a:t> Suarez and Private Brett </a:t>
            </a:r>
            <a:r>
              <a:rPr lang="en-US" sz="1200" dirty="0" err="1"/>
              <a:t>Mansink</a:t>
            </a:r>
            <a:r>
              <a:rPr lang="en-US" sz="1200" dirty="0"/>
              <a:t> take cover during a firefight with guerrilla forces in the Al </a:t>
            </a:r>
            <a:r>
              <a:rPr lang="en-US" sz="1200" dirty="0" err="1"/>
              <a:t>Doura</a:t>
            </a:r>
            <a:r>
              <a:rPr lang="en-US" sz="1200" dirty="0"/>
              <a:t> section of Baghdad on the 7th of March.</a:t>
            </a:r>
          </a:p>
          <a:p>
            <a:r>
              <a:rPr lang="en-US" sz="1200" dirty="0"/>
              <a:t>Image by Staff Sgt. Sean A Foley, United States Army. </a:t>
            </a:r>
            <a:r>
              <a:rPr lang="en-US" sz="1200" u="sng" dirty="0">
                <a:hlinkClick r:id="rId2"/>
              </a:rPr>
              <a:t>http://www.army.mil/images/2007/03/21/3462</a:t>
            </a:r>
            <a:r>
              <a:rPr lang="en-US" sz="1200" dirty="0"/>
              <a:t>.</a:t>
            </a:r>
            <a:endParaRPr lang="en-US" sz="1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324600"/>
            <a:ext cx="65532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</a:rPr>
              <a:t>From Stress:  Concepts, Cognition, Emotion, and </a:t>
            </a:r>
            <a:r>
              <a:rPr lang="en-US" sz="1000" dirty="0" smtClean="0">
                <a:solidFill>
                  <a:schemeClr val="tx1"/>
                </a:solidFill>
              </a:rPr>
              <a:t>Behavior</a:t>
            </a:r>
            <a:r>
              <a:rPr lang="en-US" sz="1000" i="1" dirty="0">
                <a:solidFill>
                  <a:schemeClr val="tx1"/>
                </a:solidFill>
              </a:rPr>
              <a:t>,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Copyright </a:t>
            </a:r>
            <a:r>
              <a:rPr lang="en-US" sz="1000" dirty="0">
                <a:solidFill>
                  <a:schemeClr val="tx1"/>
                </a:solidFill>
              </a:rPr>
              <a:t>© 2016 Elsevier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C742-6368-45CA-BF68-89A4CBB5E3AF}" type="slidenum">
              <a:rPr lang="en-US" smtClean="0"/>
              <a:t>4</a:t>
            </a:fld>
            <a:endParaRPr lang="en-US" dirty="0"/>
          </a:p>
        </p:txBody>
      </p:sp>
      <p:pic>
        <p:nvPicPr>
          <p:cNvPr id="3074" name="Picture 2" descr="W:\Projects\Active\Thapasya\2016\S&amp;T\Companion\Fink_COMP_SITE\JPG\Chapter45\f45-03-97801280095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98" y="990600"/>
            <a:ext cx="6983602" cy="415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574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74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Chapter 45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01</dc:title>
  <dc:creator>Reed Elsevier</dc:creator>
  <cp:lastModifiedBy>Reed Elsevier</cp:lastModifiedBy>
  <cp:revision>40</cp:revision>
  <dcterms:created xsi:type="dcterms:W3CDTF">2016-04-01T05:53:55Z</dcterms:created>
  <dcterms:modified xsi:type="dcterms:W3CDTF">2016-05-12T11:51:32Z</dcterms:modified>
</cp:coreProperties>
</file>